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64" r:id="rId9"/>
    <p:sldId id="283" r:id="rId10"/>
    <p:sldId id="267" r:id="rId11"/>
    <p:sldId id="268" r:id="rId12"/>
    <p:sldId id="263" r:id="rId13"/>
    <p:sldId id="282" r:id="rId14"/>
    <p:sldId id="284" r:id="rId15"/>
    <p:sldId id="281" r:id="rId16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1FA"/>
    <a:srgbClr val="F7FCFF"/>
    <a:srgbClr val="E4E4E4"/>
    <a:srgbClr val="CC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643333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7417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2257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12713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20866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28704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47122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255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54206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816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5120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4727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314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5784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52249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98127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7355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bg2">
                <a:tint val="97000"/>
                <a:hueMod val="92000"/>
                <a:satMod val="169000"/>
                <a:lumMod val="19000"/>
                <a:lumOff val="81000"/>
              </a:schemeClr>
            </a:gs>
            <a:gs pos="91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6CE1A4-6A67-42B9-8790-7964052EE9B4}" type="datetimeFigureOut">
              <a:rPr lang="bs-Latn-BA" smtClean="0"/>
              <a:t>13.9.2017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90DCA87-59A0-49B0-B1AB-AF79704043B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763683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  <p:sldLayoutId id="2147484074" r:id="rId13"/>
    <p:sldLayoutId id="2147484075" r:id="rId14"/>
    <p:sldLayoutId id="2147484076" r:id="rId15"/>
    <p:sldLayoutId id="2147484077" r:id="rId16"/>
    <p:sldLayoutId id="21474840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elprenosbih.ba" TargetMode="External"/><Relationship Id="rId2" Type="http://schemas.openxmlformats.org/officeDocument/2006/relationships/hyperlink" Target="http://www.elprenos.ba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012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3403" y="2517676"/>
            <a:ext cx="10615954" cy="1478947"/>
          </a:xfrm>
        </p:spPr>
        <p:txBody>
          <a:bodyPr>
            <a:normAutofit/>
          </a:bodyPr>
          <a:lstStyle/>
          <a:p>
            <a:pPr algn="ctr"/>
            <a:r>
              <a:rPr lang="bs-Latn-BA" sz="3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Razvoj prenosne mreže BiH</a:t>
            </a:r>
            <a:br>
              <a:rPr lang="bs-Latn-BA" sz="3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bs-Latn-BA" sz="3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uključujući interkonektivne vodove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5458" y="5068688"/>
            <a:ext cx="9412447" cy="95424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s-Latn-BA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lang="bs-Latn-BA" sz="1800" cap="none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laudin Alihodžić</a:t>
            </a:r>
            <a:r>
              <a:rPr lang="bs-Latn-BA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bs-Latn-BA" sz="1800" cap="none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dip.ing.el. </a:t>
            </a:r>
          </a:p>
          <a:p>
            <a:pPr>
              <a:spcBef>
                <a:spcPts val="600"/>
              </a:spcBef>
            </a:pPr>
            <a:r>
              <a:rPr lang="bs-Latn-BA" sz="1800" cap="none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Izvršni direktor za planiranje sistema i inžinjering</a:t>
            </a:r>
            <a:endParaRPr lang="bs-Latn-BA" sz="18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bs-Latn-BA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</a:t>
            </a:r>
            <a:r>
              <a:rPr lang="bs-Latn-BA" sz="1800" cap="none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lektroprenos BiH</a:t>
            </a:r>
            <a:endParaRPr lang="bs-Latn-BA" sz="18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026" name="Picture 2" descr="http://bhkcigre.ba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45" y="-4437"/>
            <a:ext cx="1495425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690754" y="447175"/>
            <a:ext cx="3662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b="1" dirty="0">
                <a:solidFill>
                  <a:srgbClr val="35A37D"/>
                </a:solidFill>
                <a:latin typeface="Exo 2"/>
              </a:rPr>
              <a:t>BOSANSKOHERCEGOVAČKI KOMITET</a:t>
            </a:r>
            <a:endParaRPr lang="bs-Latn-BA" dirty="0"/>
          </a:p>
        </p:txBody>
      </p:sp>
      <p:sp>
        <p:nvSpPr>
          <p:cNvPr id="5" name="TextBox 4"/>
          <p:cNvSpPr txBox="1"/>
          <p:nvPr/>
        </p:nvSpPr>
        <p:spPr>
          <a:xfrm>
            <a:off x="544171" y="6047520"/>
            <a:ext cx="419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Neum, septembar 2017. godine</a:t>
            </a:r>
          </a:p>
        </p:txBody>
      </p:sp>
    </p:spTree>
    <p:extLst>
      <p:ext uri="{BB962C8B-B14F-4D97-AF65-F5344CB8AC3E}">
        <p14:creationId xmlns:p14="http://schemas.microsoft.com/office/powerpoint/2010/main" val="1878382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7329" y="1821788"/>
            <a:ext cx="10706007" cy="52968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s-Latn-BA" cap="none" dirty="0"/>
              <a:t> </a:t>
            </a:r>
            <a:r>
              <a:rPr lang="bs-Latn-BA" b="1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DV 400 kV Banja Luka 6 – Lika</a:t>
            </a:r>
            <a:endParaRPr lang="bs-Latn-BA" cap="none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Procijenjena dužina 160 km, od čega 115 km u BiH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Postignut dogovor između HOPS-a, NOS BiH i Elektroprenosa BiH za pokretanje inicijative prema evropskim fondovima za sufinansiranje projekta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Obezbijeđena grant sredstva od Evropske banke za obnovu i razvoj (ERBD) za izradu studije izvodljivosti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Odabran je obrađivač studije izvodljivosti i u toku je priprema za pregovore prije sklapanja Ugovora za izradu studije izvodljivosti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Planirana godina puštanja u pogon bila je 2022. godina, ali je od strane HOPS-a prolongirana na period 2025 – 2030 </a:t>
            </a:r>
          </a:p>
          <a:p>
            <a:pPr lvl="0">
              <a:spcBef>
                <a:spcPts val="1800"/>
              </a:spcBef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bs-Latn-BA" sz="1900" b="1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DV 400 kV TE Tuzla – Đakovo i DV 400 kV Gradačac – Đakovo  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Podizanje postojećih 220 kV veza na 400 kV naponski nivo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Procijenjena dužina 135,55 (91,35 +44,2) km, od čega 81,9 (65 +16,9) km u BiH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Ovi projekti su kao usaglašen prijedlog NOS BIH i HOPS-a predloženi za dalje analize u sklopu TYNDP 2016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sz="14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Planirana godina puštanja u pogon je 2030. godina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endParaRPr lang="bs-Latn-BA" sz="1400" cap="none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9990" y="1252682"/>
            <a:ext cx="5309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Bosna i Hercegovina - Hrvatska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lang="bs-Latn-BA" sz="2800" b="1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ovi interkonektivni vodovi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8916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30552" y="1754369"/>
            <a:ext cx="10363825" cy="5700409"/>
          </a:xfrm>
        </p:spPr>
        <p:txBody>
          <a:bodyPr>
            <a:normAutofit/>
          </a:bodyPr>
          <a:lstStyle/>
          <a:p>
            <a:pPr lvl="0"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bs-Latn-BA" sz="1900" b="1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DV 400 kV Višegrad – Bajina Bašta i DV 400 kV Višegrad – PHE Bistrica - Pljevlja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Ove dvije interkonektivne veze na teritoriji BiH će se graditi kao dvostruki 400 kV dalekovod na trasi postojećeg DV 220 kV Višegrad – Vardište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Dužina dvostrukog DV 400 kV od TS Višegrad do granice sa Srbijom iznosi 19 km  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Urađena studija izvodljivosti:</a:t>
            </a:r>
            <a:r>
              <a:rPr lang="bs-Latn-BA" cap="none" dirty="0">
                <a:solidFill>
                  <a:prstClr val="black"/>
                </a:solidFill>
                <a:latin typeface="Lucida Sans Unicode"/>
              </a:rPr>
              <a:t> 400 kV Interconnection Serbia – Montenegro – BiH </a:t>
            </a:r>
          </a:p>
          <a:p>
            <a:pPr lvl="1">
              <a:buClr>
                <a:prstClr val="black"/>
              </a:buClr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solidFill>
                  <a:prstClr val="black"/>
                </a:solidFill>
                <a:latin typeface="Lucida Sans Unicode"/>
                <a:cs typeface="Lucida Sans Unicode" panose="020B0602030504020204" pitchFamily="34" charset="0"/>
              </a:rPr>
              <a:t>Projekat planiran u dvije faze</a:t>
            </a:r>
          </a:p>
          <a:p>
            <a:pPr lvl="2">
              <a:spcAft>
                <a:spcPts val="800"/>
              </a:spcAft>
              <a:buFont typeface="Lucida Sans Unicode" panose="020B0602030504020204" pitchFamily="34" charset="0"/>
              <a:buChar char="-"/>
            </a:pPr>
            <a:r>
              <a:rPr lang="bs-Latn-BA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 faza: izgradnja i puštanje u pogon DV 400 kV Višegrad – Bajina Bašta, prolongirana je sa 2018. godine na 2023. godinu</a:t>
            </a:r>
          </a:p>
          <a:p>
            <a:pPr lvl="2">
              <a:spcAft>
                <a:spcPts val="800"/>
              </a:spcAft>
              <a:buFont typeface="Lucida Sans Unicode" panose="020B0602030504020204" pitchFamily="34" charset="0"/>
              <a:buChar char="-"/>
            </a:pPr>
            <a:r>
              <a:rPr lang="bs-Latn-BA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II faza: izgradnja i puštanje u pogon DV 400 kV Višegrad – PHE Bistrica – Pljevlja, prolongirana je sa 2023. godine na period iza 2027. godine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bs-Latn-BA" sz="1900" b="1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DV 110 kV Srebrenica – Ljubovija (SR)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Izgradnja ovog dalekovoda planirana na osnovu bilateralnog sporuzuma između Republike Srbije i Bosne i Hercegovine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Ukupna dužina je 10,8 km, dužina u BiH 8,4 km</a:t>
            </a:r>
          </a:p>
          <a:p>
            <a:pPr lvl="1"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Planirana godina puštanja u pogon je 2019. </a:t>
            </a:r>
          </a:p>
          <a:p>
            <a:pPr marL="0" indent="0">
              <a:buSzPct val="80000"/>
              <a:buNone/>
            </a:pPr>
            <a:endParaRPr lang="bs-Latn-BA" sz="1600" cap="none" dirty="0">
              <a:solidFill>
                <a:prstClr val="black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bs-Latn-BA" dirty="0"/>
          </a:p>
        </p:txBody>
      </p:sp>
      <p:sp>
        <p:nvSpPr>
          <p:cNvPr id="6" name="TextBox 5"/>
          <p:cNvSpPr txBox="1"/>
          <p:nvPr/>
        </p:nvSpPr>
        <p:spPr>
          <a:xfrm>
            <a:off x="930552" y="1175900"/>
            <a:ext cx="5671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Bosna i Hercegovina - Srbija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lang="bs-Latn-BA" sz="2800" b="1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ovi interkonektivni vodovi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2553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75" y="1191238"/>
            <a:ext cx="10654249" cy="5773766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 2016. godini u pogon su puštene četiri nove TS 110/x kV: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Bužim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Fojnica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Laktaši 2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Mostar 9</a:t>
            </a:r>
          </a:p>
          <a:p>
            <a:pPr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 2017. godini završena je izgradnja dvije nove TS 110/x kV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Čitluk 2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Tuzla 3</a:t>
            </a:r>
          </a:p>
          <a:p>
            <a:pPr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Do kraja godine očekuje se završetak izgradnje još tri TS 110/x kV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Šipovo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Gradiška 2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TS Sarajevo 10 (proširenje postojeće TS 400/110 kV Sarajevo 10 ugradnjom transformacije 110/20/10 kV)</a:t>
            </a:r>
          </a:p>
          <a:p>
            <a:pPr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 2016. godini pušten u pogon novi DV 110 kV Visoko - Fojnica, ukupne dužine 21,9 km</a:t>
            </a:r>
          </a:p>
          <a:p>
            <a:pPr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 2017. godini izgrađen je novi DV 110 kV Kotor Varoš – Ukrina ukupne dužine 26,2 km</a:t>
            </a:r>
          </a:p>
          <a:p>
            <a:pPr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sz="1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Do kraja godine očekuje se završetak izgradnje DV 110 kV Tomislavgrad – Kupres dužine 32,6 km</a:t>
            </a:r>
          </a:p>
          <a:p>
            <a:endParaRPr lang="bs-Latn-BA" sz="1600" cap="none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b="1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Novi elementi prenosne mreže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2558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65" y="0"/>
            <a:ext cx="8812645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378431" y="6457257"/>
            <a:ext cx="3431722" cy="33782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bs-Latn-BA" sz="1400" b="1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EES BiH – decembar 2016.</a:t>
            </a:r>
            <a:endParaRPr lang="bs-Latn-BA" sz="1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76" y="3039459"/>
            <a:ext cx="5761747" cy="333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0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06831" y="6410309"/>
            <a:ext cx="6040696" cy="33782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bs-Latn-BA" sz="1400" b="1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EES BiH – planirano stanje 2026. sa projekcijom novih interkonektivnih dalekovoda do 2030.</a:t>
            </a:r>
            <a:endParaRPr lang="bs-Latn-BA" sz="1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" y="76808"/>
            <a:ext cx="9666516" cy="63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0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9211" y="2223083"/>
            <a:ext cx="4832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3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Hvala na pažnji!</a:t>
            </a:r>
          </a:p>
        </p:txBody>
      </p:sp>
      <p:sp>
        <p:nvSpPr>
          <p:cNvPr id="3" name="Rectangle 2"/>
          <p:cNvSpPr/>
          <p:nvPr/>
        </p:nvSpPr>
        <p:spPr>
          <a:xfrm>
            <a:off x="3017240" y="32987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s-Latn-BA" dirty="0">
                <a:hlinkClick r:id="rId2"/>
              </a:rPr>
              <a:t>http://www.elprenos.ba/</a:t>
            </a:r>
            <a:endParaRPr lang="bs-Latn-BA" dirty="0"/>
          </a:p>
          <a:p>
            <a:pPr algn="ctr"/>
            <a:r>
              <a:rPr lang="bs-Latn-BA" dirty="0">
                <a:hlinkClick r:id="rId3"/>
              </a:rPr>
              <a:t>info@elprenos.ba</a:t>
            </a:r>
            <a:endParaRPr lang="bs-Latn-BA" dirty="0"/>
          </a:p>
        </p:txBody>
      </p:sp>
      <p:sp>
        <p:nvSpPr>
          <p:cNvPr id="4" name="Rectangle 3"/>
          <p:cNvSpPr/>
          <p:nvPr/>
        </p:nvSpPr>
        <p:spPr>
          <a:xfrm>
            <a:off x="3165446" y="479202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dirty="0"/>
              <a:t>Elektroprenos - Elektroprijenos BiH a.d. Banja Luka</a:t>
            </a:r>
          </a:p>
          <a:p>
            <a:pPr algn="ctr"/>
            <a:r>
              <a:rPr lang="pl-PL" dirty="0"/>
              <a:t>Marije Bursać 7a, Banja Luka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04789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72719"/>
          </a:xfrm>
        </p:spPr>
        <p:txBody>
          <a:bodyPr/>
          <a:lstStyle/>
          <a:p>
            <a:r>
              <a:rPr lang="bs-Latn-BA" sz="2800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R</a:t>
            </a:r>
            <a:r>
              <a:rPr lang="bs-Latn-BA" sz="28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azvoj prenosne mreže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48038"/>
            <a:ext cx="10363826" cy="5092039"/>
          </a:xfrm>
        </p:spPr>
        <p:txBody>
          <a:bodyPr>
            <a:noAutofit/>
          </a:bodyPr>
          <a:lstStyle/>
          <a:p>
            <a:pPr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cap="none" dirty="0">
                <a:solidFill>
                  <a:schemeClr val="bg1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Prenosnu mrežu Bosne i Hercegovine čine vodovi i transformatorske stanice naponskog nivoa 400 kV, 220 kV i 110 kV</a:t>
            </a:r>
          </a:p>
          <a:p>
            <a:pPr algn="just"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solidFill>
                  <a:prstClr val="black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Elektroprenos BiH je dužan da planira proširenje i razvoj sistema da bi se zadovoljile potrebe korisnika prenosne mreže pri čemu treba da usklađuje planiranje razvoja svoje mreže sa susjednim sistemima</a:t>
            </a:r>
            <a:endParaRPr lang="pl-PL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Proces planiranja razvoja prenosne mreže BiH određen je sljedećim aktima</a:t>
            </a:r>
            <a:r>
              <a:rPr lang="bs-Latn-BA" sz="1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: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bs-Latn-BA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Licenca za obavljanje djelatnosti prenosa električne energije </a:t>
            </a: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(januar 2013. godine)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Licenca za obavljanje djelatnosti nezavisnog operatora sistema (juli 2012. godine)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Mrežni kodeks (decembar 2016. godine)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Ovi akti propisuju izradu:</a:t>
            </a:r>
            <a:endParaRPr lang="bs-Latn-BA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Dugoročnog plana razvoja prenosne mreže (Dugoročni plan)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Godišnjeg plana investicija</a:t>
            </a:r>
            <a:endParaRPr lang="bs-Latn-BA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SzPct val="80000"/>
              <a:buNone/>
            </a:pPr>
            <a:endParaRPr lang="bs-Latn-BA" sz="1400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65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74" y="1258350"/>
            <a:ext cx="10363826" cy="5434279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Cilj Dugoročnog plana razvoja prenosne mreže je da na osnovu Indikativnog plana razvoja proizvodnje i drugih relevantnih dokumenata definiše potrebna pojačanja postojećih i izgradnju novih objekata prenosne mreže uključujući i interkonektivne vodove</a:t>
            </a:r>
          </a:p>
          <a:p>
            <a:pPr algn="just"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Dugoročni plan se izrađuje za period od 10 godina, a njegova aktuelizacija se vrši svake godine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Elektroprenos BiH izrađuje Dugoročni plan razvoja prenosne mreže i dostavlja ga NOS BiH na pregled i direktnu reviziju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Revidovan Dugoročni plan NOS BiH dostavlja DERK-u na odobrenje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Odobren Dugoročni plan objavljuje NOS BiH</a:t>
            </a:r>
          </a:p>
          <a:p>
            <a:pPr>
              <a:buFont typeface="Wingdings" panose="05000000000000000000" pitchFamily="2" charset="2"/>
              <a:buChar char="Ø"/>
            </a:pPr>
            <a:endParaRPr lang="bs-Latn-BA" sz="1600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Dugoročni plan razvoja prenosne mreže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1946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778" y="1682885"/>
            <a:ext cx="10363826" cy="404670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Bef>
                <a:spcPts val="1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Elektroprenos BiH na osnovu Dugoročnog plana priprema Godišnji plan investicija</a:t>
            </a:r>
          </a:p>
          <a:p>
            <a:pPr algn="just">
              <a:lnSpc>
                <a:spcPct val="107000"/>
              </a:lnSpc>
              <a:spcBef>
                <a:spcPts val="1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Godišnji plan investicija se dostavlja DERK-u na odobrenje</a:t>
            </a:r>
          </a:p>
          <a:p>
            <a:pPr algn="just">
              <a:spcBef>
                <a:spcPts val="1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U skladu sa Zakonom o javnim preduzećima FBiH i Zakonom o javnim preduzećima RS, Elektroprenos BiH izrađuje Trogodišnji plan poslovanja čiji je sastavni dio Trogodišnji plan investicija</a:t>
            </a:r>
          </a:p>
          <a:p>
            <a:pPr algn="just">
              <a:lnSpc>
                <a:spcPct val="107000"/>
              </a:lnSpc>
              <a:spcBef>
                <a:spcPts val="1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Trogodišnji plan investicija se izrađuje na osnovu Dugoročnog plana</a:t>
            </a:r>
          </a:p>
          <a:p>
            <a:pPr algn="just">
              <a:spcBef>
                <a:spcPts val="1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Trogodišnji plan investicija usvaja Upravni odbor Elektroprenosa BiH</a:t>
            </a:r>
            <a:endParaRPr lang="bs-Latn-BA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Godišnji i trogodišnji plan investicija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1366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75" y="2410809"/>
            <a:ext cx="10363826" cy="417805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20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Dugoročni plan se izrađuje na osnovu :</a:t>
            </a:r>
          </a:p>
          <a:p>
            <a:pPr marL="852678" lvl="1" indent="-285750" algn="just">
              <a:spcBef>
                <a:spcPts val="1800"/>
              </a:spcBef>
              <a:buSzPct val="80000"/>
              <a:buFont typeface="Courier New" panose="02070309020205020404" pitchFamily="49" charset="0"/>
              <a:buChar char="o"/>
            </a:pPr>
            <a:r>
              <a:rPr lang="bs-Latn-BA" sz="18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Odobrenog Indikativnog plana razvoja proizvodnje</a:t>
            </a:r>
          </a:p>
          <a:p>
            <a:pPr marL="1309878" lvl="2" indent="-285750" algn="just">
              <a:spcBef>
                <a:spcPts val="1800"/>
              </a:spcBef>
              <a:buSzPct val="70000"/>
              <a:buFontTx/>
              <a:buChar char="-"/>
            </a:pPr>
            <a:r>
              <a:rPr lang="bs-Latn-BA" sz="1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bilansno uključeni proizvodni kapaciteti (novi i postojeći)</a:t>
            </a:r>
          </a:p>
          <a:p>
            <a:pPr marL="1309878" lvl="2" indent="-285750" algn="just">
              <a:spcBef>
                <a:spcPts val="1800"/>
              </a:spcBef>
              <a:buSzPct val="70000"/>
              <a:buFontTx/>
              <a:buChar char="-"/>
            </a:pPr>
            <a:r>
              <a:rPr lang="bs-Latn-BA" sz="1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prognoza potrošnje na prenosnoj mreži</a:t>
            </a:r>
          </a:p>
          <a:p>
            <a:pPr marL="1309878" lvl="2" indent="-285750" algn="just">
              <a:spcBef>
                <a:spcPts val="1800"/>
              </a:spcBef>
              <a:buSzPct val="70000"/>
              <a:buFontTx/>
              <a:buChar char="-"/>
            </a:pPr>
            <a:r>
              <a:rPr lang="bs-Latn-BA" sz="1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planirana godina ulaska u pogon novih proizvodnih i potrošačkih objekata</a:t>
            </a:r>
          </a:p>
          <a:p>
            <a:pPr marL="852678" lvl="1" indent="-285750" algn="just">
              <a:spcBef>
                <a:spcPts val="1800"/>
              </a:spcBef>
              <a:buSzPct val="70000"/>
              <a:buFont typeface="Courier New" panose="02070309020205020404" pitchFamily="49" charset="0"/>
              <a:buChar char="o"/>
            </a:pPr>
            <a:r>
              <a:rPr lang="bs-Latn-BA" sz="18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Razvojnih planova elektroprivrednih preduzeća</a:t>
            </a:r>
          </a:p>
          <a:p>
            <a:pPr marL="852678" lvl="1" indent="-285750" algn="just">
              <a:spcBef>
                <a:spcPts val="1800"/>
              </a:spcBef>
              <a:buSzPct val="80000"/>
              <a:buFont typeface="Courier New" panose="02070309020205020404" pitchFamily="49" charset="0"/>
              <a:buChar char="o"/>
            </a:pPr>
            <a:r>
              <a:rPr lang="bs-Latn-BA" sz="18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Kriterija definisanih Mrežnim kodeksom</a:t>
            </a:r>
          </a:p>
          <a:p>
            <a:pPr marL="566928" lvl="1" indent="0" algn="just">
              <a:spcBef>
                <a:spcPts val="1800"/>
              </a:spcBef>
              <a:buSzPct val="80000"/>
              <a:buNone/>
            </a:pPr>
            <a:endParaRPr lang="bs-Latn-BA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395478" indent="-285750"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endParaRPr lang="bs-Latn-BA" sz="1700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1800"/>
              </a:spcBef>
              <a:buNone/>
            </a:pPr>
            <a:endParaRPr lang="bs-Latn-BA" sz="1600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Dugoročni plan razvoja prenosne mreže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16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73" y="1184902"/>
            <a:ext cx="10671501" cy="575698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6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Sadržaj Dugoročnog plana definisan je Mrežnim kodeksom i uključuje: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Maksimalne i minimalne snage proizvodnih jedinica,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Maksimalne i minimalne aktivne i reaktivne snage konzumnih čvorišta,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Način priključka novih proizvodnih i potrošačkih kapaciteta shodno dinamici njihovog ulaska u pogon,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Procjenu opterećenja elemenata prenosne mreže na bazi procjene istovremenog maksimalnog opterećenja Korisnika prenosne mreže uz korištenje kriterija sigurnosti (n-1),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Procjenu opterećenja elemenata prenosne mreže na bazi procjene istovremenog minimalnog opterećenja Korisnika prenosne mreže,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Prijedloge izgradnje novih interkonektivnih vodova i njihov uticaj na vrijednosti prekograničnih kapaciteta,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Gubitke u prenosnoj mreži,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Proračun trofaznih i jednofaznih struja kratkih spojeva za početnu, petu i desetu godinu planskog perioda za svako mrežno čvorište,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Potrebna pojačanja mreže i/ili promjene u topološkoj strukturi prenosne mreže,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Statistiku kvarova i vrijeme zastoja zbog kvarova i održavanja dalekovoda i mrežnih transformatora u posljednjih pet godina,</a:t>
            </a:r>
          </a:p>
          <a:p>
            <a:pPr lvl="1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l-PL" sz="56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Procjenu potrebnih investicija za realizaciju predloženih planova.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Sadržaj Dugoročnog plana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188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4922" t="8782" r="29498"/>
          <a:stretch/>
        </p:blipFill>
        <p:spPr>
          <a:xfrm>
            <a:off x="6774319" y="593387"/>
            <a:ext cx="5670600" cy="6264613"/>
          </a:xfrm>
          <a:prstGeom prst="rect">
            <a:avLst/>
          </a:prstGeom>
          <a:effectLst>
            <a:softEdge rad="9906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74785"/>
            <a:ext cx="10363826" cy="6303523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Odobreni Dugoročni planovi razvoja prenosne mreže: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Dugoročni plan razvoja prenosne mreže 2014 – 2023.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Dugoročni plan razvoja prenosne mreže 2015 – 2024.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Dugoročni plan razvoja prenosne mreže 2016 – 2025.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Dugoročni plan razvoja prenosne mreže 2017 – 2026.</a:t>
            </a:r>
          </a:p>
          <a:p>
            <a:pPr algn="just"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Odobreni Godišnji planovi investicija: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Plan investicija za 2007. godinu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Plan investicija za 2014. godinu 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Plan investicija za 2015. godinu 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Plan investicija za 2016. godinu 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Plan investicija za 2017. godinu </a:t>
            </a:r>
          </a:p>
          <a:p>
            <a:pPr algn="just">
              <a:lnSpc>
                <a:spcPct val="107000"/>
              </a:lnSpc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Odobreni Trogodišnji planovi investicija: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Trogodišnji plan investicija 2014 – 2016. 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Trogodišnji plan investicija 2015 – 2017.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Trogodišnji plan investicija 2016 – 2018.</a:t>
            </a:r>
            <a:endParaRPr lang="bs-Latn-BA" sz="1400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hr-HR" sz="1400" cap="none" dirty="0"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Trogodišnji plan investicija 2017 – 2019.</a:t>
            </a:r>
            <a:endParaRPr lang="bs-Latn-BA" sz="1400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bs-Latn-BA" sz="1400" cap="none" dirty="0"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cap="none" dirty="0">
                <a:solidFill>
                  <a:prstClr val="black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Odobreni planovi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0258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74" y="1111451"/>
            <a:ext cx="10363826" cy="52737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s-Latn-BA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</a:t>
            </a:r>
            <a:r>
              <a:rPr lang="bs-Latn-BA" sz="24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kupne investicije: 825,44 mil.KM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Novi objekti (TS i DV): 206,12 mil.KM</a:t>
            </a:r>
          </a:p>
          <a:p>
            <a:pPr lvl="2">
              <a:spcAft>
                <a:spcPts val="800"/>
              </a:spcAft>
              <a:buFont typeface="Lucida Sans Unicode" panose="020B0602030504020204" pitchFamily="34" charset="0"/>
              <a:buChar char="-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Broj novih transformatorskih stanica 110/x kV: 26</a:t>
            </a:r>
          </a:p>
          <a:p>
            <a:pPr lvl="1">
              <a:spcBef>
                <a:spcPts val="120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bs-Latn-BA" sz="1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Rekonstrukcije, sanacije i proširenja postojećih objekata: 515,63 mil.KM</a:t>
            </a:r>
          </a:p>
          <a:p>
            <a:pPr lvl="2">
              <a:spcAft>
                <a:spcPts val="800"/>
              </a:spcAft>
              <a:buFont typeface="Lucida Sans Unicode" panose="020B0602030504020204" pitchFamily="34" charset="0"/>
              <a:buChar char="-"/>
            </a:pPr>
            <a:r>
              <a:rPr lang="bs-Latn-BA" sz="1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rekonstrukcije/sanacije VN i SN postrojenja: 331,04 mil.KM </a:t>
            </a:r>
          </a:p>
          <a:p>
            <a:pPr lvl="2">
              <a:spcAft>
                <a:spcPts val="800"/>
              </a:spcAft>
              <a:buFont typeface="Lucida Sans Unicode" panose="020B0602030504020204" pitchFamily="34" charset="0"/>
              <a:buChar char="-"/>
            </a:pPr>
            <a:r>
              <a:rPr lang="bs-Latn-BA" sz="1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rekonstrukcije/sanacije DV: 140,59 mil.KM</a:t>
            </a:r>
          </a:p>
          <a:p>
            <a:pPr lvl="2">
              <a:spcAft>
                <a:spcPts val="800"/>
              </a:spcAft>
              <a:buFont typeface="Lucida Sans Unicode" panose="020B0602030504020204" pitchFamily="34" charset="0"/>
              <a:buChar char="-"/>
            </a:pPr>
            <a:r>
              <a:rPr lang="bs-Latn-BA" sz="1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zamjena SCADA sistema: 8,0 mil.KM</a:t>
            </a:r>
          </a:p>
          <a:p>
            <a:pPr lvl="2">
              <a:spcAft>
                <a:spcPts val="800"/>
              </a:spcAft>
              <a:buFont typeface="Lucida Sans Unicode" panose="020B0602030504020204" pitchFamily="34" charset="0"/>
              <a:buChar char="-"/>
            </a:pPr>
            <a:r>
              <a:rPr lang="bs-Latn-BA" sz="1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zamjena telekomunikacione opreme: 36,0 mil.KM </a:t>
            </a:r>
          </a:p>
          <a:p>
            <a:pPr lvl="1">
              <a:spcBef>
                <a:spcPts val="1800"/>
              </a:spcBef>
              <a:spcAft>
                <a:spcPts val="8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bs-Latn-BA" sz="1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Ugradnja prigušnica: 13,70 mil.KM</a:t>
            </a:r>
          </a:p>
          <a:p>
            <a:pPr lvl="1">
              <a:spcBef>
                <a:spcPts val="1800"/>
              </a:spcBef>
              <a:spcAft>
                <a:spcPts val="8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bs-Latn-BA" sz="1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Interkonekcije: 89,99 mil.KM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3775" y="618518"/>
            <a:ext cx="999191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</a:t>
            </a:r>
            <a:r>
              <a:rPr lang="bs-Latn-BA" sz="2800" b="1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ugoročni plan razvoja prenosne mreže 2017 – 2026</a:t>
            </a:r>
            <a:r>
              <a:rPr lang="bs-Latn-BA" sz="2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91184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4108" y="1325460"/>
            <a:ext cx="10363826" cy="5273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000" b="1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Plan investicija za 2017. godinu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1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Ukupne investicije: 246,06 mil.KM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Novi objekti (TS i DV): 67,44 mil.KM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Rekonstrukcije, sanacije i proširenja postojećih objekata: 139,90 mil.KM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Ostalo (IS, TK, studije, alati i instrumenti,...): 38,72 mil.KM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bs-Latn-BA" sz="1600" cap="none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bs-Latn-BA" sz="2000" b="1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Plan investicija za period 2017 - 2019. godina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1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Ukupne investicije: 321,62 mil.KM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Novi objekti (TS i DV): 97,67 mil.KM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Rekonstrukcije, sanacije i proširenja postojećih objekata: 182,07 mil.KM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bs-Latn-BA" sz="16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Ostalo (IS, TK, studije, alati i instrumenti,...): 41,88 mil.KM</a:t>
            </a:r>
          </a:p>
          <a:p>
            <a:pPr marL="457200" lvl="1" indent="0">
              <a:spcBef>
                <a:spcPts val="1000"/>
              </a:spcBef>
              <a:spcAft>
                <a:spcPts val="800"/>
              </a:spcAft>
              <a:buNone/>
            </a:pPr>
            <a:endParaRPr lang="bs-Latn-BA" sz="1600" cap="none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3775" y="618518"/>
            <a:ext cx="7668163" cy="57271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s-Latn-BA" sz="2800" b="1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Godišnji i Trogodišnji Plan investicija</a:t>
            </a:r>
            <a:r>
              <a:rPr lang="bs-Latn-BA" sz="2800" cap="none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267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ustom 4">
      <a:dk1>
        <a:sysClr val="windowText" lastClr="000000"/>
      </a:dk1>
      <a:lt1>
        <a:srgbClr val="0000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2923</TotalTime>
  <Words>1380</Words>
  <Application>Microsoft Office PowerPoint</Application>
  <PresentationFormat>Widescreen</PresentationFormat>
  <Paragraphs>139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Courier New</vt:lpstr>
      <vt:lpstr>Exo 2</vt:lpstr>
      <vt:lpstr>Lucida Sans Unicode</vt:lpstr>
      <vt:lpstr>Times New Roman</vt:lpstr>
      <vt:lpstr>Wingdings</vt:lpstr>
      <vt:lpstr>Celestial</vt:lpstr>
      <vt:lpstr>Razvoj prenosne mreže BiH uključujući interkonektivne vodove</vt:lpstr>
      <vt:lpstr>Razvoj prenosne mreže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Razvoj prenosne mreže BiH I Interkonekcije u regiji</dc:title>
  <dc:creator>Dusan Djurdjevac</dc:creator>
  <cp:lastModifiedBy>Sulejman Mahmutovic</cp:lastModifiedBy>
  <cp:revision>165</cp:revision>
  <cp:lastPrinted>2017-09-11T11:23:18Z</cp:lastPrinted>
  <dcterms:created xsi:type="dcterms:W3CDTF">2017-08-24T12:46:22Z</dcterms:created>
  <dcterms:modified xsi:type="dcterms:W3CDTF">2017-09-13T12:45:42Z</dcterms:modified>
</cp:coreProperties>
</file>